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31"/>
  </p:notesMasterIdLst>
  <p:sldIdLst>
    <p:sldId id="259" r:id="rId2"/>
    <p:sldId id="260" r:id="rId3"/>
    <p:sldId id="258" r:id="rId4"/>
    <p:sldId id="261" r:id="rId5"/>
    <p:sldId id="262" r:id="rId6"/>
    <p:sldId id="270" r:id="rId7"/>
    <p:sldId id="271" r:id="rId8"/>
    <p:sldId id="279" r:id="rId9"/>
    <p:sldId id="280" r:id="rId10"/>
    <p:sldId id="281" r:id="rId11"/>
    <p:sldId id="282" r:id="rId12"/>
    <p:sldId id="272" r:id="rId13"/>
    <p:sldId id="273" r:id="rId14"/>
    <p:sldId id="274" r:id="rId15"/>
    <p:sldId id="275" r:id="rId16"/>
    <p:sldId id="264" r:id="rId17"/>
    <p:sldId id="283" r:id="rId18"/>
    <p:sldId id="284" r:id="rId19"/>
    <p:sldId id="285" r:id="rId20"/>
    <p:sldId id="287" r:id="rId21"/>
    <p:sldId id="288" r:id="rId22"/>
    <p:sldId id="289" r:id="rId23"/>
    <p:sldId id="266" r:id="rId24"/>
    <p:sldId id="277" r:id="rId25"/>
    <p:sldId id="278" r:id="rId26"/>
    <p:sldId id="290" r:id="rId27"/>
    <p:sldId id="286" r:id="rId28"/>
    <p:sldId id="291" r:id="rId29"/>
    <p:sldId id="26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80" autoAdjust="0"/>
    <p:restoredTop sz="75089" autoAdjust="0"/>
  </p:normalViewPr>
  <p:slideViewPr>
    <p:cSldViewPr snapToGrid="0">
      <p:cViewPr varScale="1">
        <p:scale>
          <a:sx n="86" d="100"/>
          <a:sy n="86" d="100"/>
        </p:scale>
        <p:origin x="1701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C13AB6D-DEA2-4CBB-AC69-1EF1A6AD1512}">
      <dgm:prSet/>
      <dgm:spPr/>
      <dgm:t>
        <a:bodyPr/>
        <a:lstStyle/>
        <a:p>
          <a:pPr>
            <a:defRPr cap="all"/>
          </a:pPr>
          <a:r>
            <a:rPr lang="en-US" cap="none" dirty="0"/>
            <a:t>Spark Anatomy</a:t>
          </a:r>
          <a:r>
            <a:rPr lang="en-US" dirty="0"/>
            <a:t> </a:t>
          </a:r>
        </a:p>
      </dgm:t>
    </dgm:pt>
    <dgm:pt modelId="{2C752582-D9FF-4E04-A92F-827DB4BB5C48}" type="parTrans" cxnId="{4B888393-351D-4489-90C9-5A68061AB236}">
      <dgm:prSet/>
      <dgm:spPr/>
      <dgm:t>
        <a:bodyPr/>
        <a:lstStyle/>
        <a:p>
          <a:endParaRPr lang="en-US"/>
        </a:p>
      </dgm:t>
    </dgm:pt>
    <dgm:pt modelId="{9C64CC83-643C-4E12-8F97-BC19DC031190}" type="sibTrans" cxnId="{4B888393-351D-4489-90C9-5A68061AB236}">
      <dgm:prSet phldrT="01" phldr="0"/>
      <dgm:spPr/>
      <dgm:t>
        <a:bodyPr/>
        <a:lstStyle/>
        <a:p>
          <a:r>
            <a:rPr lang="en-US"/>
            <a:t>01</a:t>
          </a:r>
          <a:endParaRPr lang="en-US" dirty="0"/>
        </a:p>
      </dgm:t>
    </dgm:pt>
    <dgm:pt modelId="{53742231-981F-480A-940F-203EC2F7423F}">
      <dgm:prSet/>
      <dgm:spPr/>
      <dgm:t>
        <a:bodyPr/>
        <a:lstStyle/>
        <a:p>
          <a:pPr>
            <a:defRPr cap="all"/>
          </a:pPr>
          <a:r>
            <a:rPr lang="en-US" cap="none" dirty="0"/>
            <a:t>Query Patterns</a:t>
          </a:r>
          <a:endParaRPr lang="en-US" dirty="0"/>
        </a:p>
      </dgm:t>
    </dgm:pt>
    <dgm:pt modelId="{2FC75195-FBA1-43DE-85DD-40B4B3A2F1F3}" type="parTrans" cxnId="{F226B1C2-5D99-403A-8240-EAD6BD4D8534}">
      <dgm:prSet/>
      <dgm:spPr/>
      <dgm:t>
        <a:bodyPr/>
        <a:lstStyle/>
        <a:p>
          <a:endParaRPr lang="en-US"/>
        </a:p>
      </dgm:t>
    </dgm:pt>
    <dgm:pt modelId="{EF449C32-A7AE-4099-9E9B-9E2F736A89CE}" type="sibTrans" cxnId="{F226B1C2-5D99-403A-8240-EAD6BD4D8534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9EF41CC5-EF3B-4A6D-8229-3F1333EADFB3}">
      <dgm:prSet/>
      <dgm:spPr/>
      <dgm:t>
        <a:bodyPr/>
        <a:lstStyle/>
        <a:p>
          <a:pPr>
            <a:defRPr cap="all"/>
          </a:pPr>
          <a:r>
            <a:rPr lang="en-US" cap="none" dirty="0"/>
            <a:t>Miscellaneous</a:t>
          </a:r>
        </a:p>
      </dgm:t>
    </dgm:pt>
    <dgm:pt modelId="{DAEF1C7D-B0C5-46FA-BED3-8A54E918D3E0}" type="parTrans" cxnId="{E476EEBC-7C9F-4E07-BD58-1044B9769B64}">
      <dgm:prSet/>
      <dgm:spPr/>
      <dgm:t>
        <a:bodyPr/>
        <a:lstStyle/>
        <a:p>
          <a:endParaRPr lang="en-US"/>
        </a:p>
      </dgm:t>
    </dgm:pt>
    <dgm:pt modelId="{98E6DD7C-B953-4119-9F64-9914E467ECBF}" type="sibTrans" cxnId="{E476EEBC-7C9F-4E07-BD58-1044B9769B64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</dgm:pt>
    <dgm:pt modelId="{3DD5B223-886E-4FC7-BDA1-ECA869A474EC}" type="pres">
      <dgm:prSet presAssocID="{DC13AB6D-DEA2-4CBB-AC69-1EF1A6AD1512}" presName="compositeNode" presStyleCnt="0">
        <dgm:presLayoutVars>
          <dgm:bulletEnabled val="1"/>
        </dgm:presLayoutVars>
      </dgm:prSet>
      <dgm:spPr/>
    </dgm:pt>
    <dgm:pt modelId="{DA3A6BD4-857F-4C66-97FA-B1E1C180A950}" type="pres">
      <dgm:prSet presAssocID="{DC13AB6D-DEA2-4CBB-AC69-1EF1A6AD1512}" presName="bgRect" presStyleLbl="alignNode1" presStyleIdx="0" presStyleCnt="3"/>
      <dgm:spPr/>
    </dgm:pt>
    <dgm:pt modelId="{BBA91679-4684-4A04-8AEB-03038C78A75C}" type="pres">
      <dgm:prSet presAssocID="{9C64CC83-643C-4E12-8F97-BC19DC031190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5F398AEE-BC0F-4F30-99FA-92D67A176C2D}" type="pres">
      <dgm:prSet presAssocID="{DC13AB6D-DEA2-4CBB-AC69-1EF1A6AD1512}" presName="nodeRect" presStyleLbl="alignNode1" presStyleIdx="0" presStyleCnt="3">
        <dgm:presLayoutVars>
          <dgm:bulletEnabled val="1"/>
        </dgm:presLayoutVars>
      </dgm:prSet>
      <dgm:spPr/>
    </dgm:pt>
    <dgm:pt modelId="{3C27A223-AC17-40BD-B7C5-0447661C2934}" type="pres">
      <dgm:prSet presAssocID="{9C64CC83-643C-4E12-8F97-BC19DC031190}" presName="sibTrans" presStyleCnt="0"/>
      <dgm:spPr/>
    </dgm:pt>
    <dgm:pt modelId="{0864151C-845B-4A50-9755-7EE613694D81}" type="pres">
      <dgm:prSet presAssocID="{53742231-981F-480A-940F-203EC2F7423F}" presName="compositeNode" presStyleCnt="0">
        <dgm:presLayoutVars>
          <dgm:bulletEnabled val="1"/>
        </dgm:presLayoutVars>
      </dgm:prSet>
      <dgm:spPr/>
    </dgm:pt>
    <dgm:pt modelId="{00AE7F27-0E5D-4AFB-ACD6-B5A19E79EA42}" type="pres">
      <dgm:prSet presAssocID="{53742231-981F-480A-940F-203EC2F7423F}" presName="bgRect" presStyleLbl="alignNode1" presStyleIdx="1" presStyleCnt="3"/>
      <dgm:spPr/>
    </dgm:pt>
    <dgm:pt modelId="{975C752B-C37A-4BA6-A3AE-2202A141404A}" type="pres">
      <dgm:prSet presAssocID="{EF449C32-A7AE-4099-9E9B-9E2F736A89CE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C5BDCA19-B754-421E-A6CC-628F80FC74CB}" type="pres">
      <dgm:prSet presAssocID="{53742231-981F-480A-940F-203EC2F7423F}" presName="nodeRect" presStyleLbl="alignNode1" presStyleIdx="1" presStyleCnt="3">
        <dgm:presLayoutVars>
          <dgm:bulletEnabled val="1"/>
        </dgm:presLayoutVars>
      </dgm:prSet>
      <dgm:spPr/>
    </dgm:pt>
    <dgm:pt modelId="{3E36C1DA-E751-469B-91D5-B7ADF3790DAB}" type="pres">
      <dgm:prSet presAssocID="{EF449C32-A7AE-4099-9E9B-9E2F736A89CE}" presName="sibTrans" presStyleCnt="0"/>
      <dgm:spPr/>
    </dgm:pt>
    <dgm:pt modelId="{19974A3A-09A4-40DE-BB0F-D9AED1ACB06E}" type="pres">
      <dgm:prSet presAssocID="{9EF41CC5-EF3B-4A6D-8229-3F1333EADFB3}" presName="compositeNode" presStyleCnt="0">
        <dgm:presLayoutVars>
          <dgm:bulletEnabled val="1"/>
        </dgm:presLayoutVars>
      </dgm:prSet>
      <dgm:spPr/>
    </dgm:pt>
    <dgm:pt modelId="{CAD62F17-E99D-4FEF-B376-961CA4CB20EB}" type="pres">
      <dgm:prSet presAssocID="{9EF41CC5-EF3B-4A6D-8229-3F1333EADFB3}" presName="bgRect" presStyleLbl="alignNode1" presStyleIdx="2" presStyleCnt="3"/>
      <dgm:spPr/>
    </dgm:pt>
    <dgm:pt modelId="{E20811D6-E5D4-4C9E-AABF-9E0E1902CA2C}" type="pres">
      <dgm:prSet presAssocID="{98E6DD7C-B953-4119-9F64-9914E467ECBF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67D48337-9200-42EF-A956-8FC92E9B78D2}" type="pres">
      <dgm:prSet presAssocID="{9EF41CC5-EF3B-4A6D-8229-3F1333EADFB3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43B61840-F115-4174-96B9-DA0C0E83489E}" type="presOf" srcId="{9EF41CC5-EF3B-4A6D-8229-3F1333EADFB3}" destId="{CAD62F17-E99D-4FEF-B376-961CA4CB20EB}" srcOrd="0" destOrd="0" presId="urn:microsoft.com/office/officeart/2016/7/layout/LinearBlockProcessNumbered"/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  <dgm:cxn modelId="{29280853-1A86-48A7-BA30-A3847B3BBF6D}" type="presOf" srcId="{98E6DD7C-B953-4119-9F64-9914E467ECBF}" destId="{E20811D6-E5D4-4C9E-AABF-9E0E1902CA2C}" srcOrd="0" destOrd="0" presId="urn:microsoft.com/office/officeart/2016/7/layout/LinearBlockProcessNumbered"/>
    <dgm:cxn modelId="{F6B1598F-1951-460F-BB68-54B32A798437}" type="presOf" srcId="{DC13AB6D-DEA2-4CBB-AC69-1EF1A6AD1512}" destId="{5F398AEE-BC0F-4F30-99FA-92D67A176C2D}" srcOrd="1" destOrd="0" presId="urn:microsoft.com/office/officeart/2016/7/layout/LinearBlockProcessNumbered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BA068B95-2DA2-453B-8162-90B6AB26C20F}" type="presOf" srcId="{DC13AB6D-DEA2-4CBB-AC69-1EF1A6AD1512}" destId="{DA3A6BD4-857F-4C66-97FA-B1E1C180A950}" srcOrd="0" destOrd="0" presId="urn:microsoft.com/office/officeart/2016/7/layout/LinearBlockProcessNumbered"/>
    <dgm:cxn modelId="{07D44DA2-D4CF-4582-A029-20843D5E0F23}" type="presOf" srcId="{53742231-981F-480A-940F-203EC2F7423F}" destId="{C5BDCA19-B754-421E-A6CC-628F80FC74CB}" srcOrd="1" destOrd="0" presId="urn:microsoft.com/office/officeart/2016/7/layout/LinearBlockProcessNumbered"/>
    <dgm:cxn modelId="{E476EEBC-7C9F-4E07-BD58-1044B9769B64}" srcId="{8AA20905-3954-474B-A606-562BCA026DC1}" destId="{9EF41CC5-EF3B-4A6D-8229-3F1333EADFB3}" srcOrd="2" destOrd="0" parTransId="{DAEF1C7D-B0C5-46FA-BED3-8A54E918D3E0}" sibTransId="{98E6DD7C-B953-4119-9F64-9914E467ECBF}"/>
    <dgm:cxn modelId="{FDD130C2-CD74-4EFB-A226-A939177EE674}" type="presOf" srcId="{53742231-981F-480A-940F-203EC2F7423F}" destId="{00AE7F27-0E5D-4AFB-ACD6-B5A19E79EA42}" srcOrd="0" destOrd="0" presId="urn:microsoft.com/office/officeart/2016/7/layout/LinearBlockProcessNumbered"/>
    <dgm:cxn modelId="{F226B1C2-5D99-403A-8240-EAD6BD4D8534}" srcId="{8AA20905-3954-474B-A606-562BCA026DC1}" destId="{53742231-981F-480A-940F-203EC2F7423F}" srcOrd="1" destOrd="0" parTransId="{2FC75195-FBA1-43DE-85DD-40B4B3A2F1F3}" sibTransId="{EF449C32-A7AE-4099-9E9B-9E2F736A89CE}"/>
    <dgm:cxn modelId="{714928C7-F07E-48C4-BE9E-4842896AB09C}" type="presOf" srcId="{9C64CC83-643C-4E12-8F97-BC19DC031190}" destId="{BBA91679-4684-4A04-8AEB-03038C78A75C}" srcOrd="0" destOrd="0" presId="urn:microsoft.com/office/officeart/2016/7/layout/LinearBlockProcessNumbered"/>
    <dgm:cxn modelId="{7D7B6CF4-1A1D-4E61-B5FE-C95185EF2648}" type="presOf" srcId="{9EF41CC5-EF3B-4A6D-8229-3F1333EADFB3}" destId="{67D48337-9200-42EF-A956-8FC92E9B78D2}" srcOrd="1" destOrd="0" presId="urn:microsoft.com/office/officeart/2016/7/layout/LinearBlockProcessNumbered"/>
    <dgm:cxn modelId="{B9FDDAF6-ABE3-43D5-A54F-4A0002D3FD47}" type="presOf" srcId="{EF449C32-A7AE-4099-9E9B-9E2F736A89CE}" destId="{975C752B-C37A-4BA6-A3AE-2202A141404A}" srcOrd="0" destOrd="0" presId="urn:microsoft.com/office/officeart/2016/7/layout/LinearBlockProcessNumbered"/>
    <dgm:cxn modelId="{6A5BED3A-71F8-4A71-9E51-1F50D58497B5}" type="presParOf" srcId="{579698BD-D232-4926-8D7B-29A69B90858B}" destId="{3DD5B223-886E-4FC7-BDA1-ECA869A474EC}" srcOrd="0" destOrd="0" presId="urn:microsoft.com/office/officeart/2016/7/layout/LinearBlockProcessNumbered"/>
    <dgm:cxn modelId="{50ED9B3F-B939-4662-8866-7D833C2E0794}" type="presParOf" srcId="{3DD5B223-886E-4FC7-BDA1-ECA869A474EC}" destId="{DA3A6BD4-857F-4C66-97FA-B1E1C180A950}" srcOrd="0" destOrd="0" presId="urn:microsoft.com/office/officeart/2016/7/layout/LinearBlockProcessNumbered"/>
    <dgm:cxn modelId="{0D013F25-1B82-4F7B-AEF4-E93C2E95B0C3}" type="presParOf" srcId="{3DD5B223-886E-4FC7-BDA1-ECA869A474EC}" destId="{BBA91679-4684-4A04-8AEB-03038C78A75C}" srcOrd="1" destOrd="0" presId="urn:microsoft.com/office/officeart/2016/7/layout/LinearBlockProcessNumbered"/>
    <dgm:cxn modelId="{1E713196-E09A-42B0-BC2D-5294D0D9C36F}" type="presParOf" srcId="{3DD5B223-886E-4FC7-BDA1-ECA869A474EC}" destId="{5F398AEE-BC0F-4F30-99FA-92D67A176C2D}" srcOrd="2" destOrd="0" presId="urn:microsoft.com/office/officeart/2016/7/layout/LinearBlockProcessNumbered"/>
    <dgm:cxn modelId="{F8935481-B234-48A2-8E9B-6F423817537E}" type="presParOf" srcId="{579698BD-D232-4926-8D7B-29A69B90858B}" destId="{3C27A223-AC17-40BD-B7C5-0447661C2934}" srcOrd="1" destOrd="0" presId="urn:microsoft.com/office/officeart/2016/7/layout/LinearBlockProcessNumbered"/>
    <dgm:cxn modelId="{2A71550B-14EE-4B95-A40C-E132F64E84DB}" type="presParOf" srcId="{579698BD-D232-4926-8D7B-29A69B90858B}" destId="{0864151C-845B-4A50-9755-7EE613694D81}" srcOrd="2" destOrd="0" presId="urn:microsoft.com/office/officeart/2016/7/layout/LinearBlockProcessNumbered"/>
    <dgm:cxn modelId="{819F34FD-11F2-459D-B90D-FA1539737ADA}" type="presParOf" srcId="{0864151C-845B-4A50-9755-7EE613694D81}" destId="{00AE7F27-0E5D-4AFB-ACD6-B5A19E79EA42}" srcOrd="0" destOrd="0" presId="urn:microsoft.com/office/officeart/2016/7/layout/LinearBlockProcessNumbered"/>
    <dgm:cxn modelId="{FAA4A22E-63A9-40D7-AF37-15573F3C350A}" type="presParOf" srcId="{0864151C-845B-4A50-9755-7EE613694D81}" destId="{975C752B-C37A-4BA6-A3AE-2202A141404A}" srcOrd="1" destOrd="0" presId="urn:microsoft.com/office/officeart/2016/7/layout/LinearBlockProcessNumbered"/>
    <dgm:cxn modelId="{ABA4B620-C848-4944-B91E-2E492EED893C}" type="presParOf" srcId="{0864151C-845B-4A50-9755-7EE613694D81}" destId="{C5BDCA19-B754-421E-A6CC-628F80FC74CB}" srcOrd="2" destOrd="0" presId="urn:microsoft.com/office/officeart/2016/7/layout/LinearBlockProcessNumbered"/>
    <dgm:cxn modelId="{981D06A1-F8EB-4C14-9C2A-EA505D9C81FA}" type="presParOf" srcId="{579698BD-D232-4926-8D7B-29A69B90858B}" destId="{3E36C1DA-E751-469B-91D5-B7ADF3790DAB}" srcOrd="3" destOrd="0" presId="urn:microsoft.com/office/officeart/2016/7/layout/LinearBlockProcessNumbered"/>
    <dgm:cxn modelId="{D7BB022A-2504-497B-9672-D97F4CB95B15}" type="presParOf" srcId="{579698BD-D232-4926-8D7B-29A69B90858B}" destId="{19974A3A-09A4-40DE-BB0F-D9AED1ACB06E}" srcOrd="4" destOrd="0" presId="urn:microsoft.com/office/officeart/2016/7/layout/LinearBlockProcessNumbered"/>
    <dgm:cxn modelId="{A085F843-0169-43CB-B042-74EAB6E1674B}" type="presParOf" srcId="{19974A3A-09A4-40DE-BB0F-D9AED1ACB06E}" destId="{CAD62F17-E99D-4FEF-B376-961CA4CB20EB}" srcOrd="0" destOrd="0" presId="urn:microsoft.com/office/officeart/2016/7/layout/LinearBlockProcessNumbered"/>
    <dgm:cxn modelId="{A179DBCD-25F3-44B6-BAA7-26EBC7B29448}" type="presParOf" srcId="{19974A3A-09A4-40DE-BB0F-D9AED1ACB06E}" destId="{E20811D6-E5D4-4C9E-AABF-9E0E1902CA2C}" srcOrd="1" destOrd="0" presId="urn:microsoft.com/office/officeart/2016/7/layout/LinearBlockProcessNumbered"/>
    <dgm:cxn modelId="{7429BDE6-E17F-4E08-960D-D62B256C81F6}" type="presParOf" srcId="{19974A3A-09A4-40DE-BB0F-D9AED1ACB06E}" destId="{67D48337-9200-42EF-A956-8FC92E9B78D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A6BD4-857F-4C66-97FA-B1E1C180A950}">
      <dsp:nvSpPr>
        <dsp:cNvPr id="0" name=""/>
        <dsp:cNvSpPr/>
      </dsp:nvSpPr>
      <dsp:spPr>
        <a:xfrm>
          <a:off x="808" y="0"/>
          <a:ext cx="3275967" cy="37147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 cap="none" dirty="0"/>
            <a:t>Spark Anatomy</a:t>
          </a:r>
          <a:r>
            <a:rPr lang="en-US" sz="2600" kern="1200" dirty="0"/>
            <a:t> </a:t>
          </a:r>
        </a:p>
      </dsp:txBody>
      <dsp:txXfrm>
        <a:off x="808" y="1485900"/>
        <a:ext cx="3275967" cy="2228850"/>
      </dsp:txXfrm>
    </dsp:sp>
    <dsp:sp modelId="{BBA91679-4684-4A04-8AEB-03038C78A75C}">
      <dsp:nvSpPr>
        <dsp:cNvPr id="0" name=""/>
        <dsp:cNvSpPr/>
      </dsp:nvSpPr>
      <dsp:spPr>
        <a:xfrm>
          <a:off x="808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  <a:endParaRPr lang="en-US" sz="6600" kern="1200" dirty="0"/>
        </a:p>
      </dsp:txBody>
      <dsp:txXfrm>
        <a:off x="808" y="0"/>
        <a:ext cx="3275967" cy="1485900"/>
      </dsp:txXfrm>
    </dsp:sp>
    <dsp:sp modelId="{00AE7F27-0E5D-4AFB-ACD6-B5A19E79EA42}">
      <dsp:nvSpPr>
        <dsp:cNvPr id="0" name=""/>
        <dsp:cNvSpPr/>
      </dsp:nvSpPr>
      <dsp:spPr>
        <a:xfrm>
          <a:off x="3538853" y="0"/>
          <a:ext cx="3275967" cy="37147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 cap="none" dirty="0"/>
            <a:t>Query Patterns</a:t>
          </a:r>
          <a:endParaRPr lang="en-US" sz="2600" kern="1200" dirty="0"/>
        </a:p>
      </dsp:txBody>
      <dsp:txXfrm>
        <a:off x="3538853" y="1485900"/>
        <a:ext cx="3275967" cy="2228850"/>
      </dsp:txXfrm>
    </dsp:sp>
    <dsp:sp modelId="{975C752B-C37A-4BA6-A3AE-2202A141404A}">
      <dsp:nvSpPr>
        <dsp:cNvPr id="0" name=""/>
        <dsp:cNvSpPr/>
      </dsp:nvSpPr>
      <dsp:spPr>
        <a:xfrm>
          <a:off x="3538853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538853" y="0"/>
        <a:ext cx="3275967" cy="1485900"/>
      </dsp:txXfrm>
    </dsp:sp>
    <dsp:sp modelId="{CAD62F17-E99D-4FEF-B376-961CA4CB20EB}">
      <dsp:nvSpPr>
        <dsp:cNvPr id="0" name=""/>
        <dsp:cNvSpPr/>
      </dsp:nvSpPr>
      <dsp:spPr>
        <a:xfrm>
          <a:off x="7076898" y="0"/>
          <a:ext cx="3275967" cy="371475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 cap="none" dirty="0"/>
            <a:t>Miscellaneous</a:t>
          </a:r>
        </a:p>
      </dsp:txBody>
      <dsp:txXfrm>
        <a:off x="7076898" y="1485900"/>
        <a:ext cx="3275967" cy="2228850"/>
      </dsp:txXfrm>
    </dsp:sp>
    <dsp:sp modelId="{E20811D6-E5D4-4C9E-AABF-9E0E1902CA2C}">
      <dsp:nvSpPr>
        <dsp:cNvPr id="0" name=""/>
        <dsp:cNvSpPr/>
      </dsp:nvSpPr>
      <dsp:spPr>
        <a:xfrm>
          <a:off x="7076898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7076898" y="0"/>
        <a:ext cx="3275967" cy="14859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D45F86-CE00-42F9-B612-F0A3B83DE043}" type="datetimeFigureOut">
              <a:rPr lang="en-AU" smtClean="0"/>
              <a:t>22/08/2023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C4C12-2D77-408B-962B-80918FA1CD9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4245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C4C12-2D77-408B-962B-80918FA1CD9B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09973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C4C12-2D77-408B-962B-80918FA1CD9B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4494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Menlo"/>
              </a:rPr>
              <a:t>Join columns with wrong types or merging to table with nonmatching column types 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C4C12-2D77-408B-962B-80918FA1CD9B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550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Sometimes it can be also table/column stats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C4C12-2D77-408B-962B-80918FA1CD9B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0229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 UDFs are bad – in most cases you can use built-in Spark SQL functions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C4C12-2D77-408B-962B-80918FA1CD9B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660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72A1BA"/>
                </a:solidFill>
                <a:effectLst/>
                <a:latin typeface="Menlo"/>
              </a:rPr>
              <a:t>Understand your tool (how the driver and executors work) </a:t>
            </a:r>
            <a:endParaRPr lang="en-GB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72A1BA"/>
                </a:solidFill>
                <a:effectLst/>
                <a:latin typeface="Menlo"/>
              </a:rPr>
              <a:t>Understand how different types of queries run </a:t>
            </a:r>
            <a:endParaRPr lang="en-GB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72A1BA"/>
                </a:solidFill>
                <a:effectLst/>
                <a:latin typeface="Menlo"/>
              </a:rPr>
              <a:t>Other common use cases you see with Spark</a:t>
            </a:r>
            <a:endParaRPr lang="en-GB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C4C12-2D77-408B-962B-80918FA1CD9B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6884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Spark can be used for EDA, data pipelines, ML, distribution of tasks like compressing images.</a:t>
            </a:r>
          </a:p>
          <a:p>
            <a:endParaRPr lang="en-US" dirty="0"/>
          </a:p>
          <a:p>
            <a:r>
              <a:rPr lang="en-US" dirty="0"/>
              <a:t>Spark can be used locally, on Databricks, on major cloud providers, etc.</a:t>
            </a:r>
          </a:p>
          <a:p>
            <a:endParaRPr lang="en-US" dirty="0"/>
          </a:p>
          <a:p>
            <a:r>
              <a:rPr lang="en-US" dirty="0"/>
              <a:t>We can quiz the magic numbers of 200 and 10MB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C4C12-2D77-408B-962B-80918FA1CD9B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5802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C4C12-2D77-408B-962B-80918FA1CD9B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4700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Classic </a:t>
            </a:r>
            <a:r>
              <a:rPr lang="en-US" dirty="0" err="1"/>
              <a:t>df.collect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Or broadcast </a:t>
            </a:r>
            <a:r>
              <a:rPr lang="en-US" dirty="0" err="1"/>
              <a:t>hashjoin</a:t>
            </a:r>
            <a:r>
              <a:rPr lang="en-US" dirty="0"/>
              <a:t> big tables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1B3139"/>
                </a:solidFill>
                <a:effectLst/>
                <a:latin typeface="Menlo"/>
              </a:rPr>
              <a:t>Never broadcast a table bigger than 1GB because broadcast happens via the driver and a 1GB+ table will either cause OOM on the driver or make the drive unresponsive due to large GC pauses</a:t>
            </a:r>
            <a:r>
              <a:rPr lang="en-US" sz="1800" b="0" i="0" dirty="0">
                <a:solidFill>
                  <a:srgbClr val="1B3139"/>
                </a:solidFill>
                <a:effectLst/>
                <a:latin typeface="Menlo"/>
              </a:rPr>
              <a:t> </a:t>
            </a:r>
            <a:endParaRPr lang="en-US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GB" sz="18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spark.driver.maxResultSize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endParaRPr lang="en-US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C4C12-2D77-408B-962B-80918FA1CD9B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4139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C4C12-2D77-408B-962B-80918FA1CD9B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9059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Data scientists repeating calls on an expensive dataframe</a:t>
            </a:r>
          </a:p>
          <a:p>
            <a:pPr marL="171450" indent="-171450">
              <a:buFontTx/>
              <a:buChar char="-"/>
            </a:pPr>
            <a:r>
              <a:rPr lang="en-US" dirty="0"/>
              <a:t>Counting records while source data has changed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C4C12-2D77-408B-962B-80918FA1CD9B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3613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Either use an idempotent sync</a:t>
            </a:r>
          </a:p>
          <a:p>
            <a:pPr marL="171450" indent="-171450">
              <a:buFontTx/>
              <a:buChar char="-"/>
            </a:pPr>
            <a:r>
              <a:rPr lang="en-US" dirty="0"/>
              <a:t>Or use a library that handles it for you</a:t>
            </a:r>
          </a:p>
          <a:p>
            <a:pPr marL="171450" indent="-171450">
              <a:buFontTx/>
              <a:buChar char="-"/>
            </a:pPr>
            <a:r>
              <a:rPr lang="en-US" dirty="0"/>
              <a:t>Or disable ask failure retry (bad idea)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C4C12-2D77-408B-962B-80918FA1CD9B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7794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Similar patterns can be due to data skew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Window functions without partition 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Empty group by 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Join with key having single value 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JDBC read without query partitions </a:t>
            </a:r>
          </a:p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C4C12-2D77-408B-962B-80918FA1CD9B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4855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8/22/2023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8/22/2023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8/22/2023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8/22/2023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8/22/2023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8/22/2023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8/22/2023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8/22/2023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8/22/2023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8/22/2023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8/22/2023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8/22/2023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8/22/2023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8/22/2023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8/22/2023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8/22/2023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8/22/2023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8/22/2023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lashin/dataengbytes-bne-2023" TargetMode="External"/><Relationship Id="rId2" Type="http://schemas.openxmlformats.org/officeDocument/2006/relationships/hyperlink" Target="https://www.linkedin.com/in/yousrymohame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Autofit/>
          </a:bodyPr>
          <a:lstStyle/>
          <a:p>
            <a:r>
              <a:rPr lang="en-US" sz="4000" dirty="0"/>
              <a:t>Spark Fails To Spark</a:t>
            </a:r>
          </a:p>
        </p:txBody>
      </p:sp>
      <p:pic>
        <p:nvPicPr>
          <p:cNvPr id="5126" name="Picture 6" descr="Symptoms of Bad or Failing Spark Plugs | YourMechanic Advice">
            <a:extLst>
              <a:ext uri="{FF2B5EF4-FFF2-40B4-BE49-F238E27FC236}">
                <a16:creationId xmlns:a16="http://schemas.microsoft.com/office/drawing/2014/main" id="{DF2FC1B5-D414-A220-5D5B-D015A7A2E4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51" r="-1" b="23399"/>
          <a:stretch/>
        </p:blipFill>
        <p:spPr bwMode="auto">
          <a:xfrm>
            <a:off x="0" y="72044"/>
            <a:ext cx="12192001" cy="4332200"/>
          </a:xfrm>
          <a:prstGeom prst="rect">
            <a:avLst/>
          </a:prstGeom>
          <a:solidFill>
            <a:srgbClr val="FFFFFF"/>
          </a:solidFill>
          <a:effectLst>
            <a:outerShdw blurRad="38100" dist="25400" dir="4440000">
              <a:srgbClr val="000000">
                <a:alpha val="36000"/>
              </a:srgbClr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>
            <a:normAutofit/>
          </a:bodyPr>
          <a:lstStyle/>
          <a:p>
            <a:r>
              <a:rPr lang="en-US" sz="2400" dirty="0"/>
              <a:t>Common Anti-Patterns and How to Avoid Them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E478AD-78FE-D332-E87E-9C899D4734C9}"/>
              </a:ext>
            </a:extLst>
          </p:cNvPr>
          <p:cNvSpPr txBox="1">
            <a:spLocks/>
          </p:cNvSpPr>
          <p:nvPr/>
        </p:nvSpPr>
        <p:spPr>
          <a:xfrm>
            <a:off x="7941425" y="6142732"/>
            <a:ext cx="4034444" cy="5434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400" dirty="0"/>
              <a:t>Yousry Mohamed – Aug 2023</a:t>
            </a: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BC7F6-FD5B-EE9A-B12F-1BE1A1883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88" y="0"/>
            <a:ext cx="10353762" cy="725978"/>
          </a:xfrm>
        </p:spPr>
        <p:txBody>
          <a:bodyPr/>
          <a:lstStyle/>
          <a:p>
            <a:r>
              <a:rPr lang="en-US" dirty="0"/>
              <a:t>Be aware of lazy execution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CCFA05-CB99-86B4-BA6A-6CFC1AC7A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5978"/>
            <a:ext cx="12192000" cy="620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96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28210-D672-7C5F-ACFD-ABB781ADA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460" y="44334"/>
            <a:ext cx="10353762" cy="1257300"/>
          </a:xfrm>
        </p:spPr>
        <p:txBody>
          <a:bodyPr/>
          <a:lstStyle/>
          <a:p>
            <a:r>
              <a:rPr lang="en-US" dirty="0"/>
              <a:t>Task retry and idempotency</a:t>
            </a:r>
            <a:endParaRPr lang="en-A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8B3AF1-FB18-71E4-B82D-A510E1779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24" y="1431925"/>
            <a:ext cx="12192000" cy="542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88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8B01EEA-5735-F8E4-2FD5-6D65AE2CDF68}"/>
              </a:ext>
            </a:extLst>
          </p:cNvPr>
          <p:cNvSpPr txBox="1"/>
          <p:nvPr/>
        </p:nvSpPr>
        <p:spPr>
          <a:xfrm>
            <a:off x="5020888" y="-16629"/>
            <a:ext cx="1745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CSV file</a:t>
            </a:r>
            <a:endParaRPr lang="en-AU" sz="3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C90CD8-307D-0F2E-21A1-B0BAB042B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6889"/>
            <a:ext cx="12192000" cy="17227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F4AAFA-FFBF-6949-A6FF-A95DC9B1F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793" y="2942262"/>
            <a:ext cx="12192000" cy="16495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EACFA2-BE03-4340-04E0-2145D00254EA}"/>
              </a:ext>
            </a:extLst>
          </p:cNvPr>
          <p:cNvSpPr txBox="1"/>
          <p:nvPr/>
        </p:nvSpPr>
        <p:spPr>
          <a:xfrm>
            <a:off x="5020888" y="2303648"/>
            <a:ext cx="2254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Parquet file</a:t>
            </a:r>
            <a:endParaRPr lang="en-AU" sz="3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64C4C1E-5548-B473-A606-329F76039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960" y="5173446"/>
            <a:ext cx="12192000" cy="16587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87A9DC-3D24-4132-CA2F-360943BF7B41}"/>
              </a:ext>
            </a:extLst>
          </p:cNvPr>
          <p:cNvSpPr txBox="1"/>
          <p:nvPr/>
        </p:nvSpPr>
        <p:spPr>
          <a:xfrm>
            <a:off x="5239634" y="4531441"/>
            <a:ext cx="1816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GZip</a:t>
            </a:r>
            <a:r>
              <a:rPr lang="en-US" sz="3600" dirty="0"/>
              <a:t> file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2844622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DAF1D-3D9D-234D-5221-16F111E20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042" y="105294"/>
            <a:ext cx="10353762" cy="620684"/>
          </a:xfrm>
        </p:spPr>
        <p:txBody>
          <a:bodyPr>
            <a:normAutofit fontScale="90000"/>
          </a:bodyPr>
          <a:lstStyle/>
          <a:p>
            <a:r>
              <a:rPr lang="en-US" dirty="0"/>
              <a:t>JDBC Reader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6E62B9-5123-E361-9081-A71379B2B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497" y="669396"/>
            <a:ext cx="9786851" cy="35018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CDE7A6-3A0B-028B-E6C4-CCAED09CC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32624"/>
            <a:ext cx="12192000" cy="13188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044931-D6B3-1737-0788-A4D9A9DDC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56953"/>
            <a:ext cx="12192000" cy="110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14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DAF1D-3D9D-234D-5221-16F111E20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042" y="105294"/>
            <a:ext cx="10353762" cy="620684"/>
          </a:xfrm>
        </p:spPr>
        <p:txBody>
          <a:bodyPr>
            <a:normAutofit fontScale="90000"/>
          </a:bodyPr>
          <a:lstStyle/>
          <a:p>
            <a:r>
              <a:rPr lang="en-US" dirty="0"/>
              <a:t>JDBC Reader  with partitioned read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54BA2D-3EB3-B946-D3A5-EA9269093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17"/>
            <a:ext cx="12192000" cy="518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22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DAF1D-3D9D-234D-5221-16F111E20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042" y="105294"/>
            <a:ext cx="10353762" cy="620684"/>
          </a:xfrm>
        </p:spPr>
        <p:txBody>
          <a:bodyPr>
            <a:normAutofit fontScale="90000"/>
          </a:bodyPr>
          <a:lstStyle/>
          <a:p>
            <a:r>
              <a:rPr lang="en-US" dirty="0"/>
              <a:t>JDBC Reader  with portioned read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D78EC5-396D-03E5-8365-9221A15AC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0220"/>
            <a:ext cx="12192000" cy="25877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178D43-3A66-6B27-17F8-281D5835F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8994"/>
            <a:ext cx="12192000" cy="135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00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72194-7093-2D5C-B05B-60700A56D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Query Patterns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F5C3C-0A75-C04B-DE4F-3C8A351BC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core queries</a:t>
            </a:r>
          </a:p>
          <a:p>
            <a:r>
              <a:rPr lang="en-US" dirty="0"/>
              <a:t>Data type impact</a:t>
            </a:r>
          </a:p>
          <a:p>
            <a:r>
              <a:rPr lang="en-US" dirty="0"/>
              <a:t>Metadata and statistics</a:t>
            </a:r>
          </a:p>
        </p:txBody>
      </p:sp>
    </p:spTree>
    <p:extLst>
      <p:ext uri="{BB962C8B-B14F-4D97-AF65-F5344CB8AC3E}">
        <p14:creationId xmlns:p14="http://schemas.microsoft.com/office/powerpoint/2010/main" val="53974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A8C84-A649-17DB-8972-0F90BA1DB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919" y="216131"/>
            <a:ext cx="10353762" cy="670560"/>
          </a:xfrm>
        </p:spPr>
        <p:txBody>
          <a:bodyPr>
            <a:normAutofit fontScale="90000"/>
          </a:bodyPr>
          <a:lstStyle/>
          <a:p>
            <a:r>
              <a:rPr lang="en-US" dirty="0"/>
              <a:t>Single Core Queries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0425DA-9AAD-A2AF-39BF-A80424E40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927780"/>
            <a:ext cx="12125349" cy="23510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0AD40C-3AB0-5F85-87F4-C6F4264BA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33544"/>
            <a:ext cx="12192000" cy="270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328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BA633-364B-48C4-8F7E-F8EAAA02A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38545"/>
            <a:ext cx="10353762" cy="770313"/>
          </a:xfrm>
        </p:spPr>
        <p:txBody>
          <a:bodyPr>
            <a:normAutofit fontScale="90000"/>
          </a:bodyPr>
          <a:lstStyle/>
          <a:p>
            <a:r>
              <a:rPr lang="en-US" dirty="0"/>
              <a:t>Data Types</a:t>
            </a:r>
            <a:br>
              <a:rPr lang="en-US" dirty="0"/>
            </a:br>
            <a:r>
              <a:rPr lang="en-US" dirty="0"/>
              <a:t>Void column as an example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159E53-4675-0F54-3DDF-234CA12B9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7869"/>
            <a:ext cx="12192000" cy="21240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A199AE-94B5-A7B0-BA1A-ED4C6C9B7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20296"/>
            <a:ext cx="12192000" cy="302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136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B90BA-DE6D-64DF-AC22-0A4485D78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002" y="110837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 dirty="0"/>
              <a:t>Data Types</a:t>
            </a:r>
            <a:br>
              <a:rPr lang="en-US" dirty="0"/>
            </a:br>
            <a:r>
              <a:rPr lang="en-US" dirty="0"/>
              <a:t>Floating Point Errors &amp; Financial Accuracy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295E99-2546-D581-40DB-281ADC1E7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1" y="1838960"/>
            <a:ext cx="3968256" cy="31431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ABD231-A6D5-CD2A-CDFC-D4702CEA3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4166" y="1857432"/>
            <a:ext cx="3780206" cy="31431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77936D-A70B-F318-6777-C657A321D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2123" y="1866668"/>
            <a:ext cx="4026747" cy="312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99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65CE6-4112-A719-72FF-B7CB1C807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session will help you if you …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ED120-64A0-DED2-A32B-DF2F15351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Face productivity or performance issues with Spark</a:t>
            </a:r>
          </a:p>
          <a:p>
            <a:r>
              <a:rPr lang="en-US" dirty="0"/>
              <a:t>Want to improve your existing Spark apps</a:t>
            </a:r>
          </a:p>
          <a:p>
            <a:r>
              <a:rPr lang="en-US" dirty="0"/>
              <a:t>Learn more about big data and distributed computing</a:t>
            </a:r>
          </a:p>
          <a:p>
            <a:r>
              <a:rPr lang="en-US" dirty="0"/>
              <a:t>Learn a few extra buzzwords 😁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505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E0850-DE8E-8979-F2DD-0E2C2EDB2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71796"/>
            <a:ext cx="10934612" cy="665018"/>
          </a:xfrm>
        </p:spPr>
        <p:txBody>
          <a:bodyPr>
            <a:normAutofit fontScale="90000"/>
          </a:bodyPr>
          <a:lstStyle/>
          <a:p>
            <a:r>
              <a:rPr lang="en-AU" dirty="0"/>
              <a:t>Metadata Matters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976030-FB7F-B6E7-E7D6-A30AE3837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49" y="1294734"/>
            <a:ext cx="7147309" cy="4341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8A109F-D023-9108-8DDC-1A9F90CE8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6032" y="1227316"/>
            <a:ext cx="4281519" cy="555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474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E0850-DE8E-8979-F2DD-0E2C2EDB2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71796"/>
            <a:ext cx="10934612" cy="665018"/>
          </a:xfrm>
        </p:spPr>
        <p:txBody>
          <a:bodyPr>
            <a:normAutofit fontScale="90000"/>
          </a:bodyPr>
          <a:lstStyle/>
          <a:p>
            <a:r>
              <a:rPr lang="en-AU" dirty="0"/>
              <a:t>Metadata Matters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8F207A-42B1-6C20-CEA6-37A95F196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300" y="1274619"/>
            <a:ext cx="4210810" cy="53700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F6F380-30A2-41EC-3C82-BF886DDEF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99" y="1274619"/>
            <a:ext cx="7382548" cy="464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617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E0850-DE8E-8979-F2DD-0E2C2EDB2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71796"/>
            <a:ext cx="10934612" cy="665018"/>
          </a:xfrm>
        </p:spPr>
        <p:txBody>
          <a:bodyPr>
            <a:normAutofit fontScale="90000"/>
          </a:bodyPr>
          <a:lstStyle/>
          <a:p>
            <a:r>
              <a:rPr lang="en-AU" dirty="0"/>
              <a:t>Metadata Matters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BF920E-B8CE-F2A1-2B2F-8A39DA516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501" y="1552167"/>
            <a:ext cx="4165719" cy="52063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BF7EA9-A6F4-2569-E5A5-AC26A5530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2167"/>
            <a:ext cx="7426036" cy="521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91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72194-7093-2D5C-B05B-60700A56D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Miscellaneous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F5C3C-0A75-C04B-DE4F-3C8A351BC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Predicate pushdown</a:t>
            </a:r>
          </a:p>
          <a:p>
            <a:r>
              <a:rPr lang="en-US" dirty="0"/>
              <a:t>Python UDF performance</a:t>
            </a:r>
          </a:p>
          <a:p>
            <a:r>
              <a:rPr lang="en-US" dirty="0"/>
              <a:t>Pandas UDFs</a:t>
            </a:r>
          </a:p>
          <a:p>
            <a:r>
              <a:rPr lang="en-US" dirty="0"/>
              <a:t>Spark sessions with different configs</a:t>
            </a:r>
          </a:p>
          <a:p>
            <a:pPr marL="3690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8767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C69414B-F3AE-62E1-FC65-2F70EBE73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88" y="0"/>
            <a:ext cx="10353762" cy="725978"/>
          </a:xfrm>
        </p:spPr>
        <p:txBody>
          <a:bodyPr/>
          <a:lstStyle/>
          <a:p>
            <a:r>
              <a:rPr lang="en-US" dirty="0"/>
              <a:t>Predicate pushdown</a:t>
            </a:r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398597-8573-21FB-8269-285BE5BC2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175" y="703758"/>
            <a:ext cx="10059375" cy="615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69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C69414B-F3AE-62E1-FC65-2F70EBE73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88" y="0"/>
            <a:ext cx="10353762" cy="725978"/>
          </a:xfrm>
        </p:spPr>
        <p:txBody>
          <a:bodyPr/>
          <a:lstStyle/>
          <a:p>
            <a:r>
              <a:rPr lang="en-US" dirty="0"/>
              <a:t>Predicate pushdown</a:t>
            </a:r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64DA58-403E-3AB3-7967-E0B61C3C9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75101"/>
            <a:ext cx="12192000" cy="16482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A99388-C05C-0EC6-A395-458AC7918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232" y="778817"/>
            <a:ext cx="6931535" cy="434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79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ACE84-D122-A1E9-9659-055EC7198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079" y="0"/>
            <a:ext cx="10353762" cy="692727"/>
          </a:xfrm>
        </p:spPr>
        <p:txBody>
          <a:bodyPr>
            <a:normAutofit fontScale="90000"/>
          </a:bodyPr>
          <a:lstStyle/>
          <a:p>
            <a:r>
              <a:rPr lang="en-US" dirty="0"/>
              <a:t>Don’t use Python UDFs – if you can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4977A0-758A-CA89-0CE0-6D1F4434B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874" y="798317"/>
            <a:ext cx="7613315" cy="605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51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06A1F-7AD7-FCE1-1AC0-4D3249FB8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5418"/>
            <a:ext cx="10353762" cy="709353"/>
          </a:xfrm>
        </p:spPr>
        <p:txBody>
          <a:bodyPr>
            <a:normAutofit fontScale="90000"/>
          </a:bodyPr>
          <a:lstStyle/>
          <a:p>
            <a:r>
              <a:rPr lang="en-AU" dirty="0"/>
              <a:t>Worst case – Use Pandas UDFs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8D9917-6F5B-C3F9-86BE-BBE4A8C77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9504"/>
            <a:ext cx="12192000" cy="448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0141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06A1F-7AD7-FCE1-1AC0-4D3249FB8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5418"/>
            <a:ext cx="10353762" cy="709353"/>
          </a:xfrm>
        </p:spPr>
        <p:txBody>
          <a:bodyPr>
            <a:normAutofit fontScale="90000"/>
          </a:bodyPr>
          <a:lstStyle/>
          <a:p>
            <a:r>
              <a:rPr lang="en-AU" dirty="0"/>
              <a:t>Isolated Spark Sessions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6B95DE-FD01-3496-E670-838BB7A07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22" y="925216"/>
            <a:ext cx="11055534" cy="593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583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72194-7093-2D5C-B05B-60700A56D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297" y="127723"/>
            <a:ext cx="10353762" cy="1257300"/>
          </a:xfrm>
        </p:spPr>
        <p:txBody>
          <a:bodyPr/>
          <a:lstStyle/>
          <a:p>
            <a:r>
              <a:rPr lang="en-US" dirty="0"/>
              <a:t>Wrap up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F5C3C-0A75-C04B-DE4F-3C8A351BC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28" y="1195303"/>
            <a:ext cx="10353762" cy="1087926"/>
          </a:xfrm>
        </p:spPr>
        <p:txBody>
          <a:bodyPr/>
          <a:lstStyle/>
          <a:p>
            <a:pPr marL="3690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Contact 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https://www.linkedin.com/in/yousrymohamed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90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Source code: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https://github.com/ylashin/dataengbytes-bne-2023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6900" indent="0">
              <a:buNone/>
            </a:pPr>
            <a:endParaRPr lang="en-AU" dirty="0"/>
          </a:p>
        </p:txBody>
      </p:sp>
      <p:pic>
        <p:nvPicPr>
          <p:cNvPr id="5" name="Picture 4" descr="A qr code with a dinosaur&#10;&#10;Description automatically generated">
            <a:extLst>
              <a:ext uri="{FF2B5EF4-FFF2-40B4-BE49-F238E27FC236}">
                <a16:creationId xmlns:a16="http://schemas.microsoft.com/office/drawing/2014/main" id="{0D1D0ACC-50EC-9E2F-0A56-1A63DE780B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456" y="2431647"/>
            <a:ext cx="4286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5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AED04DAF-1E3F-4397-8834-E64118E9B2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6804181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89089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d and silver multi tool">
            <a:extLst>
              <a:ext uri="{FF2B5EF4-FFF2-40B4-BE49-F238E27FC236}">
                <a16:creationId xmlns:a16="http://schemas.microsoft.com/office/drawing/2014/main" id="{C3013B51-06CC-564E-A1C4-869F53F696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323355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72194-7093-2D5C-B05B-60700A56D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Spark Anatomy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F5C3C-0A75-C04B-DE4F-3C8A351BC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Role of the driver and executors</a:t>
            </a:r>
          </a:p>
          <a:p>
            <a:r>
              <a:rPr lang="en-US" dirty="0"/>
              <a:t>Lazy execution</a:t>
            </a:r>
          </a:p>
          <a:p>
            <a:r>
              <a:rPr lang="en-US" dirty="0"/>
              <a:t>DAG and implications of task replay</a:t>
            </a:r>
          </a:p>
          <a:p>
            <a:r>
              <a:rPr lang="en-US" dirty="0"/>
              <a:t>How input data is initially distributed among executors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3241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BC7F6-FD5B-EE9A-B12F-1BE1A1883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88" y="0"/>
            <a:ext cx="10353762" cy="725978"/>
          </a:xfrm>
        </p:spPr>
        <p:txBody>
          <a:bodyPr/>
          <a:lstStyle/>
          <a:p>
            <a:r>
              <a:rPr lang="en-US" dirty="0"/>
              <a:t>Never collect big data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49113F-0498-B5C0-7389-A62C4E26B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4906"/>
            <a:ext cx="12192000" cy="472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61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55C080-1F44-9061-8B1C-0D7948EEC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928" y="0"/>
            <a:ext cx="8654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207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BC7F6-FD5B-EE9A-B12F-1BE1A1883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88" y="0"/>
            <a:ext cx="10353762" cy="725978"/>
          </a:xfrm>
        </p:spPr>
        <p:txBody>
          <a:bodyPr/>
          <a:lstStyle/>
          <a:p>
            <a:r>
              <a:rPr lang="en-US" dirty="0"/>
              <a:t>Be aware of lazy execution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486CF5-DFB1-851E-C065-15459E882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8321"/>
            <a:ext cx="12192000" cy="609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53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BC7F6-FD5B-EE9A-B12F-1BE1A1883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88" y="0"/>
            <a:ext cx="10353762" cy="725978"/>
          </a:xfrm>
        </p:spPr>
        <p:txBody>
          <a:bodyPr/>
          <a:lstStyle/>
          <a:p>
            <a:r>
              <a:rPr lang="en-US" dirty="0"/>
              <a:t>Be aware of lazy execution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58DA46-58B6-CE31-C47F-A3AAA3050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5978"/>
            <a:ext cx="12192000" cy="605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533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{FE11027C-7151-432A-8403-8F3345D8CC12}tf12214701_win32</Template>
  <TotalTime>1582</TotalTime>
  <Words>464</Words>
  <Application>Microsoft Office PowerPoint</Application>
  <PresentationFormat>Widescreen</PresentationFormat>
  <Paragraphs>96</Paragraphs>
  <Slides>29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Consolas</vt:lpstr>
      <vt:lpstr>Goudy Old Style</vt:lpstr>
      <vt:lpstr>Menlo</vt:lpstr>
      <vt:lpstr>Wingdings 2</vt:lpstr>
      <vt:lpstr>SlateVTI</vt:lpstr>
      <vt:lpstr>Spark Fails To Spark</vt:lpstr>
      <vt:lpstr>This session will help you if you …</vt:lpstr>
      <vt:lpstr>Agenda</vt:lpstr>
      <vt:lpstr>PowerPoint Presentation</vt:lpstr>
      <vt:lpstr>1. Spark Anatomy</vt:lpstr>
      <vt:lpstr>Never collect big data</vt:lpstr>
      <vt:lpstr>PowerPoint Presentation</vt:lpstr>
      <vt:lpstr>Be aware of lazy execution</vt:lpstr>
      <vt:lpstr>Be aware of lazy execution</vt:lpstr>
      <vt:lpstr>Be aware of lazy execution</vt:lpstr>
      <vt:lpstr>Task retry and idempotency</vt:lpstr>
      <vt:lpstr>PowerPoint Presentation</vt:lpstr>
      <vt:lpstr>JDBC Reader</vt:lpstr>
      <vt:lpstr>JDBC Reader  with partitioned read</vt:lpstr>
      <vt:lpstr>JDBC Reader  with portioned read</vt:lpstr>
      <vt:lpstr>2. Query Patterns</vt:lpstr>
      <vt:lpstr>Single Core Queries</vt:lpstr>
      <vt:lpstr>Data Types Void column as an example</vt:lpstr>
      <vt:lpstr>Data Types Floating Point Errors &amp; Financial Accuracy</vt:lpstr>
      <vt:lpstr>Metadata Matters</vt:lpstr>
      <vt:lpstr>Metadata Matters</vt:lpstr>
      <vt:lpstr>Metadata Matters</vt:lpstr>
      <vt:lpstr>3. Miscellaneous</vt:lpstr>
      <vt:lpstr>Predicate pushdown</vt:lpstr>
      <vt:lpstr>Predicate pushdown</vt:lpstr>
      <vt:lpstr>Don’t use Python UDFs – if you can</vt:lpstr>
      <vt:lpstr>Worst case – Use Pandas UDFs</vt:lpstr>
      <vt:lpstr>Isolated Spark Sessions</vt:lpstr>
      <vt:lpstr>Wrap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Spark Fails To Spark</dc:title>
  <dc:creator>Yousry Ibrahim</dc:creator>
  <cp:lastModifiedBy>Yousry Ibrahim</cp:lastModifiedBy>
  <cp:revision>34</cp:revision>
  <dcterms:created xsi:type="dcterms:W3CDTF">2023-07-27T23:57:44Z</dcterms:created>
  <dcterms:modified xsi:type="dcterms:W3CDTF">2023-08-22T06:18:31Z</dcterms:modified>
</cp:coreProperties>
</file>